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9" d="100"/>
          <a:sy n="89" d="100"/>
        </p:scale>
        <p:origin x="621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A1114-B77B-445E-82D5-2968588446DB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7FD30-3CC7-4260-92FD-F7599ADA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472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A1114-B77B-445E-82D5-2968588446DB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7FD30-3CC7-4260-92FD-F7599ADA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028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A1114-B77B-445E-82D5-2968588446DB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7FD30-3CC7-4260-92FD-F7599ADA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140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A1114-B77B-445E-82D5-2968588446DB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7FD30-3CC7-4260-92FD-F7599ADA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41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A1114-B77B-445E-82D5-2968588446DB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7FD30-3CC7-4260-92FD-F7599ADA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16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A1114-B77B-445E-82D5-2968588446DB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7FD30-3CC7-4260-92FD-F7599ADA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680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A1114-B77B-445E-82D5-2968588446DB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7FD30-3CC7-4260-92FD-F7599ADA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063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A1114-B77B-445E-82D5-2968588446DB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7FD30-3CC7-4260-92FD-F7599ADA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364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A1114-B77B-445E-82D5-2968588446DB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7FD30-3CC7-4260-92FD-F7599ADA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098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A1114-B77B-445E-82D5-2968588446DB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7FD30-3CC7-4260-92FD-F7599ADA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307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A1114-B77B-445E-82D5-2968588446DB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7FD30-3CC7-4260-92FD-F7599ADA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40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A1114-B77B-445E-82D5-2968588446DB}" type="datetimeFigureOut">
              <a:rPr lang="en-US" smtClean="0"/>
              <a:t>3/9/2015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7FD30-3CC7-4260-92FD-F7599ADAA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513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PSF Propagation Methods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Is using the AOSim2 </a:t>
            </a:r>
            <a:r>
              <a:rPr lang="en-US" dirty="0" err="1" smtClean="0"/>
              <a:t>AOAtmo</a:t>
            </a:r>
            <a:r>
              <a:rPr lang="en-US" dirty="0" smtClean="0"/>
              <a:t> class a valid approximation?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860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Audience Participation Section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616" y="2125308"/>
            <a:ext cx="5334000" cy="40005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5470263" y="4125558"/>
            <a:ext cx="12048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7272" y="2376752"/>
            <a:ext cx="2778476" cy="349761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33948" y="2017059"/>
            <a:ext cx="3129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Can we bring you from here……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196866" y="2017059"/>
            <a:ext cx="938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 here.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183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3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Spherical Wave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328108" y="1513652"/>
            <a:ext cx="5691692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Matlab was used to generate a spherical wave</a:t>
            </a:r>
            <a:endParaRPr lang="en-US" dirty="0"/>
          </a:p>
          <a:p>
            <a:r>
              <a:rPr lang="pt-BR" dirty="0" smtClean="0"/>
              <a:t>Mathematical Form:</a:t>
            </a:r>
          </a:p>
          <a:p>
            <a:pPr marL="0" indent="0">
              <a:buNone/>
            </a:pPr>
            <a:r>
              <a:rPr lang="pt-BR" dirty="0" smtClean="0"/>
              <a:t>   U0 </a:t>
            </a:r>
            <a:r>
              <a:rPr lang="pt-BR" dirty="0"/>
              <a:t>= (A0 .* exp(1i*k.*R))./(4*pi.*R</a:t>
            </a:r>
            <a:r>
              <a:rPr lang="pt-BR" dirty="0" smtClean="0"/>
              <a:t>);</a:t>
            </a:r>
          </a:p>
          <a:p>
            <a:r>
              <a:rPr lang="pt-BR" dirty="0" smtClean="0"/>
              <a:t>U0 was then scaled by a thin Gaussian to avoid numerical complications.</a:t>
            </a:r>
            <a:endParaRPr lang="pt-BR" dirty="0"/>
          </a:p>
          <a:p>
            <a:r>
              <a:rPr lang="en-US" dirty="0" smtClean="0"/>
              <a:t>Picture to right shows the wave used in the Propagation Method</a:t>
            </a:r>
          </a:p>
          <a:p>
            <a:pPr marL="0" indent="0">
              <a:buNone/>
            </a:pPr>
            <a:r>
              <a:rPr lang="en-US" dirty="0" smtClean="0"/>
              <a:t>   (left is amplitude, right is phase)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902205"/>
            <a:ext cx="5181600" cy="3886200"/>
          </a:xfrm>
        </p:spPr>
      </p:pic>
    </p:spTree>
    <p:extLst>
      <p:ext uri="{BB962C8B-B14F-4D97-AF65-F5344CB8AC3E}">
        <p14:creationId xmlns:p14="http://schemas.microsoft.com/office/powerpoint/2010/main" val="2379451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710640"/>
          </a:xfrm>
        </p:spPr>
        <p:txBody>
          <a:bodyPr/>
          <a:lstStyle/>
          <a:p>
            <a:r>
              <a:rPr lang="en-US" dirty="0" smtClean="0"/>
              <a:t>The Methods	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29030" y="1164796"/>
            <a:ext cx="5157787" cy="823912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AOAtmo</a:t>
            </a:r>
            <a:r>
              <a:rPr lang="en-US" dirty="0" smtClean="0"/>
              <a:t> System Model</a:t>
            </a:r>
          </a:p>
          <a:p>
            <a:r>
              <a:rPr lang="en-US" dirty="0" smtClean="0"/>
              <a:t> (</a:t>
            </a:r>
            <a:r>
              <a:rPr lang="en-US" dirty="0" err="1" smtClean="0"/>
              <a:t>Atmo</a:t>
            </a:r>
            <a:r>
              <a:rPr lang="en-US" dirty="0" smtClean="0"/>
              <a:t> Method)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193638" y="2053253"/>
            <a:ext cx="5411283" cy="4148531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3 Phase Screens</a:t>
            </a:r>
          </a:p>
          <a:p>
            <a:pPr lvl="1"/>
            <a:r>
              <a:rPr lang="en-US" dirty="0" smtClean="0"/>
              <a:t>Altitudes of </a:t>
            </a:r>
            <a:r>
              <a:rPr lang="en-US" dirty="0" smtClean="0"/>
              <a:t>10</a:t>
            </a:r>
            <a:r>
              <a:rPr lang="en-US" dirty="0" smtClean="0"/>
              <a:t>, 5000, and 9990 meters</a:t>
            </a:r>
          </a:p>
          <a:p>
            <a:pPr lvl="1"/>
            <a:r>
              <a:rPr lang="en-US" dirty="0" smtClean="0"/>
              <a:t>C</a:t>
            </a:r>
            <a:r>
              <a:rPr lang="en-US" baseline="-25000" dirty="0" smtClean="0"/>
              <a:t>n</a:t>
            </a:r>
            <a:r>
              <a:rPr lang="en-US" baseline="30000" dirty="0" smtClean="0"/>
              <a:t>2 </a:t>
            </a:r>
            <a:r>
              <a:rPr lang="en-US" dirty="0" smtClean="0"/>
              <a:t>values from </a:t>
            </a:r>
            <a:r>
              <a:rPr lang="en-US" dirty="0" err="1" smtClean="0"/>
              <a:t>Hufnagel</a:t>
            </a:r>
            <a:r>
              <a:rPr lang="en-US" dirty="0" smtClean="0"/>
              <a:t>-Valley Model</a:t>
            </a:r>
          </a:p>
          <a:p>
            <a:pPr lvl="1"/>
            <a:r>
              <a:rPr lang="en-US" dirty="0" smtClean="0"/>
              <a:t>Screens are given thickness, C</a:t>
            </a:r>
            <a:r>
              <a:rPr lang="en-US" baseline="-25000" dirty="0" smtClean="0"/>
              <a:t>n</a:t>
            </a:r>
            <a:r>
              <a:rPr lang="en-US" baseline="30000" dirty="0" smtClean="0"/>
              <a:t>2 </a:t>
            </a:r>
            <a:r>
              <a:rPr lang="en-US" dirty="0" smtClean="0"/>
              <a:t>is considered constant over </a:t>
            </a:r>
            <a:r>
              <a:rPr lang="en-US" dirty="0" smtClean="0"/>
              <a:t>the   </a:t>
            </a:r>
            <a:r>
              <a:rPr lang="en-US" dirty="0" smtClean="0"/>
              <a:t>layer</a:t>
            </a:r>
          </a:p>
          <a:p>
            <a:r>
              <a:rPr lang="en-US" dirty="0" smtClean="0"/>
              <a:t>Beacon as source</a:t>
            </a:r>
          </a:p>
          <a:p>
            <a:r>
              <a:rPr lang="en-US" dirty="0" smtClean="0"/>
              <a:t>The big assumption here is that no propagation is needed</a:t>
            </a:r>
          </a:p>
          <a:p>
            <a:pPr lvl="1"/>
            <a:r>
              <a:rPr lang="en-US" dirty="0" smtClean="0"/>
              <a:t>No scintillation effects</a:t>
            </a:r>
          </a:p>
          <a:p>
            <a:r>
              <a:rPr lang="en-US" dirty="0" smtClean="0"/>
              <a:t>Treated as single, combined-effect  phase screen, computing the OPL from beacon to pupil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6172200" y="1046461"/>
            <a:ext cx="5183188" cy="82391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Propagate from Ground to Telescope</a:t>
            </a:r>
          </a:p>
          <a:p>
            <a:r>
              <a:rPr lang="en-US" dirty="0" smtClean="0"/>
              <a:t>(Propagation Method)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6172200" y="2053254"/>
            <a:ext cx="5183188" cy="368458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3 Phase Screens with the same statistics as </a:t>
            </a:r>
            <a:r>
              <a:rPr lang="en-US" dirty="0" err="1" smtClean="0"/>
              <a:t>Atmo</a:t>
            </a:r>
            <a:r>
              <a:rPr lang="en-US" dirty="0" smtClean="0"/>
              <a:t> Model (but different realizations)</a:t>
            </a:r>
          </a:p>
          <a:p>
            <a:r>
              <a:rPr lang="en-US" dirty="0" smtClean="0"/>
              <a:t>Screens are considered collapsed to 1 meter thickness at the same altitudes as the </a:t>
            </a:r>
            <a:r>
              <a:rPr lang="en-US" dirty="0" err="1" smtClean="0"/>
              <a:t>Atmo</a:t>
            </a:r>
            <a:r>
              <a:rPr lang="en-US" dirty="0" smtClean="0"/>
              <a:t> Model</a:t>
            </a:r>
          </a:p>
          <a:p>
            <a:r>
              <a:rPr lang="en-US" dirty="0" smtClean="0"/>
              <a:t>A spherical wave is propagated from ground up through screens to camera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903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0881"/>
            <a:ext cx="10515600" cy="1325563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Atmo</a:t>
            </a:r>
            <a:r>
              <a:rPr lang="en-US" dirty="0" smtClean="0"/>
              <a:t> Model</a:t>
            </a:r>
            <a:endParaRPr lang="en-US" dirty="0"/>
          </a:p>
        </p:txBody>
      </p:sp>
      <p:pic>
        <p:nvPicPr>
          <p:cNvPr id="3" name="AtmoSim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20975" y="1346200"/>
            <a:ext cx="6748463" cy="5060950"/>
          </a:xfrm>
        </p:spPr>
      </p:pic>
    </p:spTree>
    <p:extLst>
      <p:ext uri="{BB962C8B-B14F-4D97-AF65-F5344CB8AC3E}">
        <p14:creationId xmlns:p14="http://schemas.microsoft.com/office/powerpoint/2010/main" val="1111041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Stepping Through the Propagation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09300" y="1642745"/>
            <a:ext cx="2844500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Step 1: Point Source. This is the spherical wave shown earlier, just plotted differently, and significantly zero-padded to avoid aliasing as this process unfolds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183" y="1510626"/>
            <a:ext cx="5437537" cy="534737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04393" y="1690688"/>
            <a:ext cx="25011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Step 2: Propagate Point Source to first Phase Screen---z = 10 meters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183" y="1510626"/>
            <a:ext cx="5437537" cy="53473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183" y="1510626"/>
            <a:ext cx="5437537" cy="534737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38625" y="2836189"/>
            <a:ext cx="25669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Step 3: Go through Phase</a:t>
            </a:r>
          </a:p>
          <a:p>
            <a:r>
              <a:rPr lang="en-US" dirty="0" smtClean="0"/>
              <a:t>Screen 1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183" y="1510626"/>
            <a:ext cx="5437537" cy="534737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0603" y="3561278"/>
            <a:ext cx="31266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Step 4: Propagate to second </a:t>
            </a:r>
          </a:p>
          <a:p>
            <a:r>
              <a:rPr lang="en-US" dirty="0" smtClean="0"/>
              <a:t>Phase Screen---z = 5000 meters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183" y="1510626"/>
            <a:ext cx="5437537" cy="534737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99014" y="4389122"/>
            <a:ext cx="25669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Step 5: Go through Phase</a:t>
            </a:r>
          </a:p>
          <a:p>
            <a:r>
              <a:rPr lang="en-US" dirty="0" smtClean="0"/>
              <a:t>Screen 2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183" y="1510626"/>
            <a:ext cx="5437537" cy="534737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29088" y="4996928"/>
            <a:ext cx="31266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Step 6: Propagate to third</a:t>
            </a:r>
          </a:p>
          <a:p>
            <a:r>
              <a:rPr lang="en-US" dirty="0" smtClean="0"/>
              <a:t>Phase Screen---z = 9990 meters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183" y="1510626"/>
            <a:ext cx="5437537" cy="5347374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38625" y="5678985"/>
            <a:ext cx="25669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Step 7: Go through Phase</a:t>
            </a:r>
          </a:p>
          <a:p>
            <a:r>
              <a:rPr lang="en-US" dirty="0" smtClean="0"/>
              <a:t>Screen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328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6" grpId="0"/>
      <p:bldP spid="6" grpId="1"/>
      <p:bldP spid="9" grpId="0"/>
      <p:bldP spid="9" grpId="1"/>
      <p:bldP spid="11" grpId="0"/>
      <p:bldP spid="11" grpId="1"/>
      <p:bldP spid="13" grpId="0"/>
      <p:bldP spid="13" grpId="1"/>
      <p:bldP spid="15" grpId="0"/>
      <p:bldP spid="15" grpId="1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running the Simulation </a:t>
            </a:r>
            <a:endParaRPr lang="en-US" dirty="0"/>
          </a:p>
        </p:txBody>
      </p:sp>
      <p:pic>
        <p:nvPicPr>
          <p:cNvPr id="4" name="PropSim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22600" y="1825625"/>
            <a:ext cx="6351588" cy="4764088"/>
          </a:xfrm>
        </p:spPr>
      </p:pic>
    </p:spTree>
    <p:extLst>
      <p:ext uri="{BB962C8B-B14F-4D97-AF65-F5344CB8AC3E}">
        <p14:creationId xmlns:p14="http://schemas.microsoft.com/office/powerpoint/2010/main" val="794578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Metric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Compare images blurred by the computed PSFs of the models</a:t>
            </a:r>
          </a:p>
          <a:p>
            <a:r>
              <a:rPr lang="en-US" dirty="0" smtClean="0"/>
              <a:t>While not done as a true image simulation, the turbulence effects can be seen and compared</a:t>
            </a:r>
          </a:p>
          <a:p>
            <a:r>
              <a:rPr lang="en-US" dirty="0" smtClean="0"/>
              <a:t>Seen to the right is the original image, and the diffraction limited image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9677" y="576319"/>
            <a:ext cx="3267075" cy="32956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4926" y="3383952"/>
            <a:ext cx="3076575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314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Compare the Models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1755" y="1465948"/>
            <a:ext cx="2980942" cy="24199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7895" y="3784622"/>
            <a:ext cx="3294852" cy="26571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2395" y="1269435"/>
            <a:ext cx="3168573" cy="25578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2395" y="3720767"/>
            <a:ext cx="3168573" cy="261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366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443728"/>
            <a:ext cx="10515600" cy="496782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As seen in those pictures, the blurring from the turbulence is significant, especially if trying to resolve letters on a license plate</a:t>
            </a:r>
          </a:p>
          <a:p>
            <a:r>
              <a:rPr lang="en-US" dirty="0" smtClean="0"/>
              <a:t>Second, two conclusions can be drawn from looking at the blurred images and seeing the Propagation Method returns a “better” image:</a:t>
            </a:r>
          </a:p>
          <a:p>
            <a:pPr lvl="1"/>
            <a:r>
              <a:rPr lang="en-US" dirty="0" smtClean="0"/>
              <a:t>1) The </a:t>
            </a:r>
            <a:r>
              <a:rPr lang="en-US" dirty="0" err="1" smtClean="0"/>
              <a:t>Atmo</a:t>
            </a:r>
            <a:r>
              <a:rPr lang="en-US" dirty="0" smtClean="0"/>
              <a:t> method makes assumptions that make the computation of the PSF less accurate in ways other than not including scintillation effects</a:t>
            </a:r>
          </a:p>
          <a:p>
            <a:pPr lvl="1"/>
            <a:r>
              <a:rPr lang="en-US" dirty="0" smtClean="0"/>
              <a:t>2) There is a numerical problem in the simulation</a:t>
            </a:r>
          </a:p>
          <a:p>
            <a:r>
              <a:rPr lang="en-US" dirty="0" smtClean="0"/>
              <a:t>In general, a trade off would exist for these methods. The Propagation Method returns a better looking image, but takes much longer to run than using the </a:t>
            </a:r>
            <a:r>
              <a:rPr lang="en-US" dirty="0" err="1" smtClean="0"/>
              <a:t>AOAtmo</a:t>
            </a:r>
            <a:r>
              <a:rPr lang="en-US" dirty="0" smtClean="0"/>
              <a:t> class.</a:t>
            </a:r>
          </a:p>
          <a:p>
            <a:pPr lvl="1"/>
            <a:r>
              <a:rPr lang="en-US" dirty="0" smtClean="0"/>
              <a:t>It seems that the time saved outweighs the slight improvement in results</a:t>
            </a:r>
          </a:p>
          <a:p>
            <a:r>
              <a:rPr lang="en-US" dirty="0" smtClean="0"/>
              <a:t>An AO system of some sort would be needed to accomplish the resolution we hope to achieve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432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507</Words>
  <Application>Microsoft Office PowerPoint</Application>
  <PresentationFormat>Widescreen</PresentationFormat>
  <Paragraphs>56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PSF Propagation Methods</vt:lpstr>
      <vt:lpstr>The Spherical Wave</vt:lpstr>
      <vt:lpstr>The Methods </vt:lpstr>
      <vt:lpstr>The Atmo Model</vt:lpstr>
      <vt:lpstr>Stepping Through the Propagation</vt:lpstr>
      <vt:lpstr>Now running the Simulation </vt:lpstr>
      <vt:lpstr>Performance Metric</vt:lpstr>
      <vt:lpstr>Compare the Models</vt:lpstr>
      <vt:lpstr>Conclusions</vt:lpstr>
      <vt:lpstr>The Audience Participation Section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PSF Propagation Methods</dc:title>
  <dc:creator>alex rodack</dc:creator>
  <cp:lastModifiedBy>alex rodack</cp:lastModifiedBy>
  <cp:revision>18</cp:revision>
  <dcterms:created xsi:type="dcterms:W3CDTF">2015-03-10T00:09:51Z</dcterms:created>
  <dcterms:modified xsi:type="dcterms:W3CDTF">2015-03-10T06:28:36Z</dcterms:modified>
</cp:coreProperties>
</file>

<file path=docProps/thumbnail.jpeg>
</file>